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82" r:id="rId4"/>
    <p:sldId id="283" r:id="rId5"/>
    <p:sldId id="284" r:id="rId6"/>
    <p:sldId id="266" r:id="rId7"/>
    <p:sldId id="280" r:id="rId8"/>
    <p:sldId id="261" r:id="rId9"/>
    <p:sldId id="260" r:id="rId10"/>
    <p:sldId id="263" r:id="rId11"/>
    <p:sldId id="262" r:id="rId12"/>
    <p:sldId id="265" r:id="rId13"/>
    <p:sldId id="264" r:id="rId14"/>
    <p:sldId id="285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2CC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24" autoAdjust="0"/>
    <p:restoredTop sz="94660"/>
  </p:normalViewPr>
  <p:slideViewPr>
    <p:cSldViewPr>
      <p:cViewPr varScale="1">
        <p:scale>
          <a:sx n="69" d="100"/>
          <a:sy n="69" d="100"/>
        </p:scale>
        <p:origin x="-2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8B4A9-CC1A-4901-A38D-23ECA6E3DC57}" type="datetimeFigureOut">
              <a:rPr lang="tr-TR" smtClean="0"/>
              <a:pPr/>
              <a:t>26.11.2013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2C97F-3605-43B1-B099-71997A0912C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B230F-873F-4BDD-A171-280E02983697}" type="datetimeFigureOut">
              <a:rPr lang="tr-TR" smtClean="0"/>
              <a:pPr/>
              <a:t>26.11.2013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AF9C9-0D18-43DC-9C54-8DC5E919B55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F9C9-0D18-43DC-9C54-8DC5E919B558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26.11.2013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643042" y="4286256"/>
            <a:ext cx="6400800" cy="1257312"/>
          </a:xfrm>
        </p:spPr>
        <p:txBody>
          <a:bodyPr/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Op.Dr.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Hicabi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GÖKDERELİ</a:t>
            </a:r>
          </a:p>
          <a:p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Tümsad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 Genel Başkanı</a:t>
            </a:r>
            <a:endParaRPr lang="tr-TR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27" name="Picture 3" descr="C:\Documents and Settings\İrfan\Desktop\tümsad logo.gif"/>
          <p:cNvPicPr>
            <a:picLocks noChangeAspect="1" noChangeArrowheads="1"/>
          </p:cNvPicPr>
          <p:nvPr/>
        </p:nvPicPr>
        <p:blipFill>
          <a:blip r:embed="rId3" cstate="print"/>
          <a:srcRect t="26471" b="22793"/>
          <a:stretch>
            <a:fillRect/>
          </a:stretch>
        </p:blipFill>
        <p:spPr bwMode="auto">
          <a:xfrm>
            <a:off x="1357290" y="1000108"/>
            <a:ext cx="5922739" cy="19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tr-TR" b="1" i="1" dirty="0" smtClean="0">
                <a:solidFill>
                  <a:schemeClr val="accent1"/>
                </a:solidFill>
              </a:rPr>
              <a:t>Muayene ücretlerinin %20 -25 düşük olma sorunu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b="1" dirty="0" smtClean="0">
                <a:solidFill>
                  <a:srgbClr val="009999"/>
                </a:solidFill>
              </a:rPr>
              <a:t>Muayene paket ücretinin özel hastanelere kıyasla %20 - 25 daha düşük olması mağduriyet yaşatmaktadır. </a:t>
            </a:r>
          </a:p>
          <a:p>
            <a:endParaRPr lang="tr-TR" b="1" dirty="0" smtClean="0">
              <a:solidFill>
                <a:srgbClr val="009999"/>
              </a:solidFill>
            </a:endParaRPr>
          </a:p>
          <a:p>
            <a:r>
              <a:rPr lang="tr-TR" b="1" dirty="0" smtClean="0">
                <a:solidFill>
                  <a:srgbClr val="009999"/>
                </a:solidFill>
              </a:rPr>
              <a:t>Aynı uzman doktorun yaptığı muayeneye farklı tutar ödenmesinin mantığı nedir ?</a:t>
            </a:r>
          </a:p>
          <a:p>
            <a:endParaRPr lang="tr-TR" b="1" dirty="0" smtClean="0">
              <a:solidFill>
                <a:srgbClr val="009999"/>
              </a:solidFill>
            </a:endParaRPr>
          </a:p>
          <a:p>
            <a:pPr>
              <a:buNone/>
            </a:pPr>
            <a:r>
              <a:rPr lang="tr-TR" b="1" dirty="0" smtClean="0">
                <a:solidFill>
                  <a:srgbClr val="009999"/>
                </a:solidFill>
              </a:rPr>
              <a:t>Örnek: Genel Cerrahi muayenesi</a:t>
            </a:r>
          </a:p>
          <a:p>
            <a:r>
              <a:rPr lang="tr-TR" b="1" dirty="0" smtClean="0"/>
              <a:t>Özel hastane	: 30,24 TL.</a:t>
            </a:r>
          </a:p>
          <a:p>
            <a:r>
              <a:rPr lang="tr-TR" b="1" dirty="0" smtClean="0"/>
              <a:t>Tıp merkezi	: 25,92 TL.</a:t>
            </a:r>
          </a:p>
          <a:p>
            <a:r>
              <a:rPr lang="tr-TR" b="1" dirty="0" smtClean="0"/>
              <a:t>Dal merkezi	: 22,68 TL.</a:t>
            </a:r>
          </a:p>
          <a:p>
            <a:endParaRPr lang="tr-TR" b="1" dirty="0" smtClean="0">
              <a:solidFill>
                <a:srgbClr val="009999"/>
              </a:solidFill>
            </a:endParaRPr>
          </a:p>
        </p:txBody>
      </p:sp>
      <p:pic>
        <p:nvPicPr>
          <p:cNvPr id="5" name="Picture 2" descr="C:\Documents and Settings\İrfan\Desktop\tümsad logo.gif"/>
          <p:cNvPicPr>
            <a:picLocks noChangeAspect="1" noChangeArrowheads="1"/>
          </p:cNvPicPr>
          <p:nvPr/>
        </p:nvPicPr>
        <p:blipFill>
          <a:blip r:embed="rId2" cstate="print"/>
          <a:srcRect l="4360" t="29412" r="63663" b="24264"/>
          <a:stretch>
            <a:fillRect/>
          </a:stretch>
        </p:blipFill>
        <p:spPr bwMode="auto">
          <a:xfrm>
            <a:off x="8389714" y="6138000"/>
            <a:ext cx="754286" cy="7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tr-TR" b="1" i="1" dirty="0" smtClean="0">
                <a:solidFill>
                  <a:schemeClr val="accent1"/>
                </a:solidFill>
              </a:rPr>
              <a:t>Cezalardaki orantısızlık giderilmeli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b="1" dirty="0" smtClean="0">
                <a:solidFill>
                  <a:srgbClr val="009999"/>
                </a:solidFill>
              </a:rPr>
              <a:t>Her ne kadar son Sağlık Uygulama Tebliğinde bazı ceza maddeleri ciro üzerinden hesaplanıyor olsa da, birçok maddede hala işlem başı ceza uygulanmaktadır.</a:t>
            </a:r>
          </a:p>
          <a:p>
            <a:endParaRPr lang="tr-TR" b="1" dirty="0" smtClean="0">
              <a:solidFill>
                <a:srgbClr val="009999"/>
              </a:solidFill>
            </a:endParaRPr>
          </a:p>
          <a:p>
            <a:r>
              <a:rPr lang="tr-TR" b="1" dirty="0" smtClean="0">
                <a:solidFill>
                  <a:srgbClr val="009999"/>
                </a:solidFill>
              </a:rPr>
              <a:t>10.000 TL. - 30.000 TL. olan bu cezalar tıp merkezleri için telafisi güç sonuçlar doğurmaktadır.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5" name="Picture 2" descr="C:\Documents and Settings\İrfan\Desktop\tümsad logo.gif"/>
          <p:cNvPicPr>
            <a:picLocks noChangeAspect="1" noChangeArrowheads="1"/>
          </p:cNvPicPr>
          <p:nvPr/>
        </p:nvPicPr>
        <p:blipFill>
          <a:blip r:embed="rId2" cstate="print"/>
          <a:srcRect l="4360" t="29412" r="63663" b="24264"/>
          <a:stretch>
            <a:fillRect/>
          </a:stretch>
        </p:blipFill>
        <p:spPr bwMode="auto">
          <a:xfrm>
            <a:off x="8389714" y="6138000"/>
            <a:ext cx="754286" cy="7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tr-TR" b="1" i="1" dirty="0" smtClean="0">
                <a:solidFill>
                  <a:schemeClr val="accent1"/>
                </a:solidFill>
              </a:rPr>
              <a:t>Katılım bedeli azaltılmalı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9999"/>
                </a:solidFill>
              </a:rPr>
              <a:t>Poliklinik hizmetlerinde ödenen paket ücret hastanelere göre %20-25 daha az olduğu halde, katılım bedeli aynı tutulmuştur. </a:t>
            </a:r>
          </a:p>
          <a:p>
            <a:endParaRPr lang="tr-TR" b="1" dirty="0" smtClean="0">
              <a:solidFill>
                <a:srgbClr val="009999"/>
              </a:solidFill>
            </a:endParaRPr>
          </a:p>
          <a:p>
            <a:r>
              <a:rPr lang="tr-TR" b="1" dirty="0" smtClean="0">
                <a:solidFill>
                  <a:srgbClr val="009999"/>
                </a:solidFill>
              </a:rPr>
              <a:t>12 TL. olan katılım bedeli 20 TL. olan poliklinik muayene bedelinin %60’ına tekabül etmektedir. </a:t>
            </a:r>
          </a:p>
          <a:p>
            <a:endParaRPr lang="tr-TR" dirty="0"/>
          </a:p>
        </p:txBody>
      </p:sp>
      <p:pic>
        <p:nvPicPr>
          <p:cNvPr id="5" name="Picture 2" descr="C:\Documents and Settings\İrfan\Desktop\tümsad logo.gif"/>
          <p:cNvPicPr>
            <a:picLocks noChangeAspect="1" noChangeArrowheads="1"/>
          </p:cNvPicPr>
          <p:nvPr/>
        </p:nvPicPr>
        <p:blipFill>
          <a:blip r:embed="rId2" cstate="print"/>
          <a:srcRect l="4360" t="29412" r="63663" b="24264"/>
          <a:stretch>
            <a:fillRect/>
          </a:stretch>
        </p:blipFill>
        <p:spPr bwMode="auto">
          <a:xfrm>
            <a:off x="8389714" y="6138000"/>
            <a:ext cx="754286" cy="7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tr-TR" b="1" i="1" dirty="0" smtClean="0">
                <a:solidFill>
                  <a:schemeClr val="accent1"/>
                </a:solidFill>
              </a:rPr>
              <a:t>Kan Uyuşmazlığı İlaçları fatura edilebilmeli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b="1" dirty="0" smtClean="0">
                <a:solidFill>
                  <a:srgbClr val="009999"/>
                </a:solidFill>
              </a:rPr>
              <a:t>Kan ve kan ürünleri ile </a:t>
            </a:r>
            <a:r>
              <a:rPr lang="tr-TR" b="1" dirty="0" err="1" smtClean="0">
                <a:solidFill>
                  <a:srgbClr val="009999"/>
                </a:solidFill>
              </a:rPr>
              <a:t>Rh</a:t>
            </a:r>
            <a:r>
              <a:rPr lang="tr-TR" b="1" dirty="0" smtClean="0">
                <a:solidFill>
                  <a:srgbClr val="009999"/>
                </a:solidFill>
              </a:rPr>
              <a:t> uyuşmazlıklarında kullanılan ilaçlar ayrıca fatura edilebilmeli ve paket dışına çıkartılmalıdır.</a:t>
            </a:r>
          </a:p>
          <a:p>
            <a:r>
              <a:rPr lang="tr-TR" b="1" dirty="0" smtClean="0"/>
              <a:t>(Özel Hastanelerde olduğu gibi)</a:t>
            </a:r>
            <a:endParaRPr lang="tr-TR" b="1" dirty="0"/>
          </a:p>
        </p:txBody>
      </p:sp>
      <p:pic>
        <p:nvPicPr>
          <p:cNvPr id="5" name="Picture 2" descr="C:\Documents and Settings\İrfan\Desktop\tümsad logo.gif"/>
          <p:cNvPicPr>
            <a:picLocks noChangeAspect="1" noChangeArrowheads="1"/>
          </p:cNvPicPr>
          <p:nvPr/>
        </p:nvPicPr>
        <p:blipFill>
          <a:blip r:embed="rId2" cstate="print"/>
          <a:srcRect l="4360" t="29412" r="63663" b="24264"/>
          <a:stretch>
            <a:fillRect/>
          </a:stretch>
        </p:blipFill>
        <p:spPr bwMode="auto">
          <a:xfrm>
            <a:off x="8389714" y="6138000"/>
            <a:ext cx="754286" cy="7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tr-TR" b="1" i="1" dirty="0" smtClean="0">
                <a:solidFill>
                  <a:srgbClr val="C00000"/>
                </a:solidFill>
              </a:rPr>
              <a:t>Vakıf ve özel </a:t>
            </a:r>
            <a:r>
              <a:rPr lang="tr-TR" b="1" i="1" dirty="0" err="1" smtClean="0">
                <a:solidFill>
                  <a:srgbClr val="C00000"/>
                </a:solidFill>
              </a:rPr>
              <a:t>üniv</a:t>
            </a:r>
            <a:r>
              <a:rPr lang="tr-TR" b="1" i="1" dirty="0" smtClean="0">
                <a:solidFill>
                  <a:srgbClr val="C00000"/>
                </a:solidFill>
              </a:rPr>
              <a:t>. tanınmış ayrıcalık ?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smtClean="0">
                <a:solidFill>
                  <a:schemeClr val="tx2"/>
                </a:solidFill>
              </a:rPr>
              <a:t>Üniversitelerin Semt poliklinikleri: </a:t>
            </a:r>
          </a:p>
          <a:p>
            <a:pPr>
              <a:buNone/>
            </a:pPr>
            <a:r>
              <a:rPr lang="tr-TR" b="1" dirty="0" smtClean="0">
                <a:solidFill>
                  <a:schemeClr val="tx2"/>
                </a:solidFill>
              </a:rPr>
              <a:t>		</a:t>
            </a:r>
            <a:r>
              <a:rPr lang="tr-TR" b="1" dirty="0" smtClean="0">
                <a:solidFill>
                  <a:srgbClr val="009999"/>
                </a:solidFill>
              </a:rPr>
              <a:t>- Muayene ücreti 55 TL. </a:t>
            </a:r>
          </a:p>
          <a:p>
            <a:pPr>
              <a:buNone/>
            </a:pPr>
            <a:r>
              <a:rPr lang="tr-TR" b="1" dirty="0" smtClean="0">
                <a:solidFill>
                  <a:srgbClr val="009999"/>
                </a:solidFill>
              </a:rPr>
              <a:t>		- Katılım bedeli 5 TL. </a:t>
            </a:r>
          </a:p>
          <a:p>
            <a:r>
              <a:rPr lang="tr-TR" b="1" dirty="0" smtClean="0">
                <a:solidFill>
                  <a:schemeClr val="tx2"/>
                </a:solidFill>
              </a:rPr>
              <a:t>Araştırma ve ileri tetkik hastaları üniversite bünyesine sevk edilmektedirler. 5 TL. katkı payını da hastadan talep bile etmiyor. </a:t>
            </a:r>
          </a:p>
          <a:p>
            <a:endParaRPr lang="tr-TR" b="1" dirty="0" smtClean="0">
              <a:solidFill>
                <a:srgbClr val="009999"/>
              </a:solidFill>
            </a:endParaRPr>
          </a:p>
          <a:p>
            <a:r>
              <a:rPr lang="tr-TR" b="1" dirty="0" smtClean="0">
                <a:solidFill>
                  <a:srgbClr val="009999"/>
                </a:solidFill>
              </a:rPr>
              <a:t>Haksız rekabete neden oluyor. </a:t>
            </a:r>
          </a:p>
          <a:p>
            <a:r>
              <a:rPr lang="tr-TR" b="1" dirty="0" smtClean="0">
                <a:solidFill>
                  <a:schemeClr val="tx2"/>
                </a:solidFill>
              </a:rPr>
              <a:t>Öneri: Semt poliklinik ücretleri tıp ve dal merkezi fiyatlarına indirilmeli veya tıp merkezleri fiyatları vakıf üniversite fiyatlarına çekilmelidir.  </a:t>
            </a:r>
            <a:endParaRPr lang="tr-TR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C:\Documents and Settings\İrfan\Desktop\tümsad logo.gif"/>
          <p:cNvPicPr>
            <a:picLocks noChangeAspect="1" noChangeArrowheads="1"/>
          </p:cNvPicPr>
          <p:nvPr/>
        </p:nvPicPr>
        <p:blipFill>
          <a:blip r:embed="rId2" cstate="print"/>
          <a:srcRect l="4360" t="29412" r="63663" b="24264"/>
          <a:stretch>
            <a:fillRect/>
          </a:stretch>
        </p:blipFill>
        <p:spPr bwMode="auto">
          <a:xfrm>
            <a:off x="8389714" y="6138000"/>
            <a:ext cx="754286" cy="7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</a:rPr>
              <a:t>Sayılarla tıp merkezleri</a:t>
            </a:r>
            <a:endParaRPr lang="tr-T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683568" y="1484784"/>
            <a:ext cx="60722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009999"/>
                </a:solidFill>
              </a:rPr>
              <a:t>Faal tıp merkezi			  : 350</a:t>
            </a:r>
          </a:p>
          <a:p>
            <a:r>
              <a:rPr lang="tr-TR" sz="2800" b="1" dirty="0" smtClean="0">
                <a:solidFill>
                  <a:srgbClr val="009999"/>
                </a:solidFill>
              </a:rPr>
              <a:t>     - Cerrahi tıp merkezi	(%36)   : 124</a:t>
            </a:r>
          </a:p>
          <a:p>
            <a:r>
              <a:rPr lang="tr-TR" sz="2800" b="1" dirty="0" smtClean="0">
                <a:solidFill>
                  <a:srgbClr val="009999"/>
                </a:solidFill>
              </a:rPr>
              <a:t>     - Dahili tıp merkezi	(%64)   : 221</a:t>
            </a:r>
          </a:p>
          <a:p>
            <a:r>
              <a:rPr lang="tr-TR" sz="2800" b="1" dirty="0" smtClean="0">
                <a:solidFill>
                  <a:srgbClr val="009999"/>
                </a:solidFill>
              </a:rPr>
              <a:t>Dal merkezi 				  : 310</a:t>
            </a:r>
          </a:p>
          <a:p>
            <a:endParaRPr lang="tr-TR" sz="2800" b="1" dirty="0" smtClean="0">
              <a:solidFill>
                <a:srgbClr val="009999"/>
              </a:solidFill>
            </a:endParaRPr>
          </a:p>
          <a:p>
            <a:r>
              <a:rPr lang="tr-TR" sz="2800" b="1" dirty="0" smtClean="0">
                <a:solidFill>
                  <a:srgbClr val="009999"/>
                </a:solidFill>
              </a:rPr>
              <a:t>			   TOPLAM      : 660</a:t>
            </a:r>
          </a:p>
        </p:txBody>
      </p:sp>
      <p:pic>
        <p:nvPicPr>
          <p:cNvPr id="6" name="Picture 2" descr="C:\Documents and Settings\İrfan\Desktop\tümsad logo.gif"/>
          <p:cNvPicPr>
            <a:picLocks noChangeAspect="1" noChangeArrowheads="1"/>
          </p:cNvPicPr>
          <p:nvPr/>
        </p:nvPicPr>
        <p:blipFill>
          <a:blip r:embed="rId2" cstate="print"/>
          <a:srcRect l="4360" t="29412" r="63663" b="24264"/>
          <a:stretch>
            <a:fillRect/>
          </a:stretch>
        </p:blipFill>
        <p:spPr bwMode="auto">
          <a:xfrm>
            <a:off x="8389714" y="6138000"/>
            <a:ext cx="754286" cy="720000"/>
          </a:xfrm>
          <a:prstGeom prst="rect">
            <a:avLst/>
          </a:prstGeom>
          <a:noFill/>
        </p:spPr>
      </p:pic>
      <p:sp>
        <p:nvSpPr>
          <p:cNvPr id="8" name="7 Oval Belirtme Çizgisi"/>
          <p:cNvSpPr/>
          <p:nvPr/>
        </p:nvSpPr>
        <p:spPr>
          <a:xfrm>
            <a:off x="6300192" y="4653136"/>
            <a:ext cx="2558658" cy="1788230"/>
          </a:xfrm>
          <a:prstGeom prst="wedgeEllipseCallout">
            <a:avLst>
              <a:gd name="adj1" fmla="val -50759"/>
              <a:gd name="adj2" fmla="val -935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3 yıl önce 1.682</a:t>
            </a:r>
          </a:p>
        </p:txBody>
      </p:sp>
      <p:sp>
        <p:nvSpPr>
          <p:cNvPr id="10" name="2 İçerik Yer Tutucusu"/>
          <p:cNvSpPr txBox="1">
            <a:spLocks/>
          </p:cNvSpPr>
          <p:nvPr/>
        </p:nvSpPr>
        <p:spPr>
          <a:xfrm>
            <a:off x="611560" y="4365104"/>
            <a:ext cx="4289700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Yaklaşık 3.000 doktor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Toplam 25.000 istihdam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milyar TL‘</a:t>
            </a: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yatırım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7106614"/>
              </p:ext>
            </p:extLst>
          </p:nvPr>
        </p:nvGraphicFramePr>
        <p:xfrm>
          <a:off x="755576" y="1412776"/>
          <a:ext cx="7704856" cy="4632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  <a:gridCol w="1656184"/>
                <a:gridCol w="1800200"/>
                <a:gridCol w="1584176"/>
                <a:gridCol w="1008112"/>
              </a:tblGrid>
              <a:tr h="1008112">
                <a:tc>
                  <a:txBody>
                    <a:bodyPr/>
                    <a:lstStyle/>
                    <a:p>
                      <a:pPr algn="l" fontAlgn="ctr"/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Tıp </a:t>
                      </a:r>
                    </a:p>
                    <a:p>
                      <a:pPr algn="ctr" fontAlgn="ctr"/>
                      <a:r>
                        <a:rPr lang="tr-TR" sz="2800" b="1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Merkezi</a:t>
                      </a:r>
                      <a:endParaRPr lang="tr-TR" sz="2800" b="1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Dal </a:t>
                      </a:r>
                    </a:p>
                    <a:p>
                      <a:pPr algn="ctr" fontAlgn="ctr"/>
                      <a:r>
                        <a:rPr lang="tr-TR" sz="2800" b="1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Merkezi</a:t>
                      </a:r>
                      <a:endParaRPr lang="tr-TR" sz="2800" b="1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Toplam</a:t>
                      </a:r>
                      <a:endParaRPr lang="tr-TR" sz="2800" b="1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Oran (%)</a:t>
                      </a:r>
                    </a:p>
                  </a:txBody>
                  <a:tcPr marL="9525" marR="9525" marT="9525" marB="0" anchor="b"/>
                </a:tc>
              </a:tr>
              <a:tr h="517807">
                <a:tc>
                  <a:txBody>
                    <a:bodyPr/>
                    <a:lstStyle/>
                    <a:p>
                      <a:pPr marL="0" indent="0" algn="l" fontAlgn="ctr">
                        <a:buClr>
                          <a:srgbClr val="000000"/>
                        </a:buClr>
                        <a:buSzPts val="1100"/>
                        <a:buFont typeface="Arial" pitchFamily="34" charset="0"/>
                        <a:buNone/>
                      </a:pPr>
                      <a:r>
                        <a:rPr lang="tr-TR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* İstanbul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163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17807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* Ankara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41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17807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* İzmir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178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* Şanlıurfa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49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17807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* Antalya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17807">
                <a:tc>
                  <a:txBody>
                    <a:bodyPr/>
                    <a:lstStyle/>
                    <a:p>
                      <a:pPr algn="l" fontAlgn="ctr"/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178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2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2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2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2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2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tr-TR" sz="2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2 Dikdörtgen"/>
          <p:cNvSpPr/>
          <p:nvPr/>
        </p:nvSpPr>
        <p:spPr>
          <a:xfrm>
            <a:off x="683568" y="476672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SGK ANLAŞMALI A.T.T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</a:rPr>
              <a:t>Her tıp merkezi küçük kurum mu ?</a:t>
            </a:r>
            <a:endParaRPr lang="tr-T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İrfan\Desktop\tümsad logo.gif"/>
          <p:cNvPicPr>
            <a:picLocks noChangeAspect="1" noChangeArrowheads="1"/>
          </p:cNvPicPr>
          <p:nvPr/>
        </p:nvPicPr>
        <p:blipFill>
          <a:blip r:embed="rId2" cstate="print"/>
          <a:srcRect l="4360" t="29412" r="63663" b="24264"/>
          <a:stretch>
            <a:fillRect/>
          </a:stretch>
        </p:blipFill>
        <p:spPr bwMode="auto">
          <a:xfrm>
            <a:off x="8389714" y="6138000"/>
            <a:ext cx="754286" cy="720000"/>
          </a:xfrm>
          <a:prstGeom prst="rect">
            <a:avLst/>
          </a:prstGeom>
          <a:noFill/>
        </p:spPr>
      </p:pic>
      <p:pic>
        <p:nvPicPr>
          <p:cNvPr id="1026" name="Picture 2" descr="C:\Users\irfan\Desktop\Mediti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894" y="1772816"/>
            <a:ext cx="4023562" cy="3600000"/>
          </a:xfrm>
          <a:prstGeom prst="rect">
            <a:avLst/>
          </a:prstGeom>
          <a:noFill/>
        </p:spPr>
      </p:pic>
      <p:pic>
        <p:nvPicPr>
          <p:cNvPr id="2050" name="Picture 2" descr="C:\Users\irfan\Desktop\life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633" y="1772816"/>
            <a:ext cx="3960359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</a:rPr>
              <a:t>Her tıp merkezi küçük kurum mu ?</a:t>
            </a:r>
            <a:endParaRPr lang="tr-T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İrfan\Desktop\tümsad logo.gif"/>
          <p:cNvPicPr>
            <a:picLocks noChangeAspect="1" noChangeArrowheads="1"/>
          </p:cNvPicPr>
          <p:nvPr/>
        </p:nvPicPr>
        <p:blipFill>
          <a:blip r:embed="rId2" cstate="print"/>
          <a:srcRect l="4360" t="29412" r="63663" b="24264"/>
          <a:stretch>
            <a:fillRect/>
          </a:stretch>
        </p:blipFill>
        <p:spPr bwMode="auto">
          <a:xfrm>
            <a:off x="8389714" y="6138000"/>
            <a:ext cx="754286" cy="720000"/>
          </a:xfrm>
          <a:prstGeom prst="rect">
            <a:avLst/>
          </a:prstGeom>
          <a:noFill/>
        </p:spPr>
      </p:pic>
      <p:pic>
        <p:nvPicPr>
          <p:cNvPr id="3075" name="Picture 3" descr="C:\Users\irfan\Desktop\ozel-bogazici-tip-merkezi.jpg"/>
          <p:cNvPicPr>
            <a:picLocks noChangeAspect="1" noChangeArrowheads="1"/>
          </p:cNvPicPr>
          <p:nvPr/>
        </p:nvPicPr>
        <p:blipFill>
          <a:blip r:embed="rId3" cstate="print"/>
          <a:srcRect r="8094"/>
          <a:stretch>
            <a:fillRect/>
          </a:stretch>
        </p:blipFill>
        <p:spPr bwMode="auto">
          <a:xfrm>
            <a:off x="0" y="1268760"/>
            <a:ext cx="3960440" cy="2880000"/>
          </a:xfrm>
          <a:prstGeom prst="rect">
            <a:avLst/>
          </a:prstGeom>
          <a:noFill/>
        </p:spPr>
      </p:pic>
      <p:pic>
        <p:nvPicPr>
          <p:cNvPr id="8" name="Picture 2" descr="C:\Users\irfan\Desktop\mimaro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409728"/>
            <a:ext cx="5814646" cy="2448272"/>
          </a:xfrm>
          <a:prstGeom prst="rect">
            <a:avLst/>
          </a:prstGeom>
          <a:noFill/>
        </p:spPr>
      </p:pic>
      <p:pic>
        <p:nvPicPr>
          <p:cNvPr id="1027" name="Picture 3" descr="C:\Documents and Settings\Tümsad\Desktop\tip-merkezi-k (WinCE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196752"/>
            <a:ext cx="417646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</a:rPr>
              <a:t>Avantajları</a:t>
            </a:r>
            <a:endParaRPr lang="tr-T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9999"/>
                </a:solidFill>
              </a:rPr>
              <a:t>Kolay ulaşım</a:t>
            </a:r>
          </a:p>
          <a:p>
            <a:r>
              <a:rPr lang="tr-TR" b="1" dirty="0" smtClean="0">
                <a:solidFill>
                  <a:srgbClr val="009999"/>
                </a:solidFill>
              </a:rPr>
              <a:t>Düşük maliyet (Ortalama 35 TL.)</a:t>
            </a:r>
          </a:p>
          <a:p>
            <a:r>
              <a:rPr lang="tr-TR" b="1" dirty="0" smtClean="0">
                <a:solidFill>
                  <a:srgbClr val="009999"/>
                </a:solidFill>
              </a:rPr>
              <a:t>Yüksek memnuniyet oranı</a:t>
            </a:r>
            <a:endParaRPr lang="tr-TR" b="1" dirty="0">
              <a:solidFill>
                <a:srgbClr val="009999"/>
              </a:solidFill>
            </a:endParaRPr>
          </a:p>
        </p:txBody>
      </p:sp>
      <p:pic>
        <p:nvPicPr>
          <p:cNvPr id="5" name="Picture 2" descr="C:\Documents and Settings\İrfan\Desktop\tümsad logo.gif"/>
          <p:cNvPicPr>
            <a:picLocks noChangeAspect="1" noChangeArrowheads="1"/>
          </p:cNvPicPr>
          <p:nvPr/>
        </p:nvPicPr>
        <p:blipFill>
          <a:blip r:embed="rId2" cstate="print"/>
          <a:srcRect l="4360" t="29412" r="63663" b="24264"/>
          <a:stretch>
            <a:fillRect/>
          </a:stretch>
        </p:blipFill>
        <p:spPr bwMode="auto">
          <a:xfrm>
            <a:off x="8389714" y="6138000"/>
            <a:ext cx="754286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</a:rPr>
              <a:t>Tıp Merkezlerinin Sorunları</a:t>
            </a:r>
            <a:endParaRPr lang="tr-T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İrfan\Desktop\tümsad logo.gif"/>
          <p:cNvPicPr>
            <a:picLocks noChangeAspect="1" noChangeArrowheads="1"/>
          </p:cNvPicPr>
          <p:nvPr/>
        </p:nvPicPr>
        <p:blipFill>
          <a:blip r:embed="rId2" cstate="print"/>
          <a:srcRect l="4360" t="29412" r="63663" b="24264"/>
          <a:stretch>
            <a:fillRect/>
          </a:stretch>
        </p:blipFill>
        <p:spPr bwMode="auto">
          <a:xfrm>
            <a:off x="8389714" y="6138000"/>
            <a:ext cx="754286" cy="720000"/>
          </a:xfrm>
          <a:prstGeom prst="rect">
            <a:avLst/>
          </a:prstGeom>
          <a:noFill/>
        </p:spPr>
      </p:pic>
      <p:pic>
        <p:nvPicPr>
          <p:cNvPr id="1026" name="Picture 2" descr="C:\Users\irfan\Desktop\Mediti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708920"/>
            <a:ext cx="4425963" cy="3960040"/>
          </a:xfrm>
          <a:prstGeom prst="rect">
            <a:avLst/>
          </a:prstGeom>
          <a:noFill/>
        </p:spPr>
      </p:pic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611560" y="1556792"/>
            <a:ext cx="4978896" cy="1180728"/>
          </a:xfrm>
        </p:spPr>
        <p:txBody>
          <a:bodyPr/>
          <a:lstStyle/>
          <a:p>
            <a:r>
              <a:rPr lang="tr-TR" b="1" dirty="0" smtClean="0"/>
              <a:t>Sağlık Bakanlığı</a:t>
            </a:r>
          </a:p>
          <a:p>
            <a:r>
              <a:rPr lang="tr-TR" b="1" dirty="0" smtClean="0"/>
              <a:t>Sosyal Güvenlik Kurumu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539552" y="3933056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Her tıp merkezi küçük kurum mu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564904"/>
            <a:ext cx="8229600" cy="3960440"/>
          </a:xfrm>
        </p:spPr>
        <p:txBody>
          <a:bodyPr>
            <a:normAutofit fontScale="90000"/>
          </a:bodyPr>
          <a:lstStyle/>
          <a:p>
            <a:pPr lvl="0" algn="l"/>
            <a:r>
              <a:rPr lang="tr-TR" sz="4900" b="1" i="1" dirty="0" err="1" smtClean="0">
                <a:solidFill>
                  <a:srgbClr val="C00000"/>
                </a:solidFill>
              </a:rPr>
              <a:t>SUT’taki</a:t>
            </a:r>
            <a:r>
              <a:rPr lang="tr-TR" sz="4900" b="1" i="1" dirty="0" smtClean="0">
                <a:solidFill>
                  <a:srgbClr val="C00000"/>
                </a:solidFill>
              </a:rPr>
              <a:t> haksızlıklar giderilmeli</a:t>
            </a:r>
            <a:r>
              <a:rPr lang="tr-TR" b="1" i="1" dirty="0" smtClean="0">
                <a:solidFill>
                  <a:srgbClr val="C00000"/>
                </a:solidFill>
              </a:rPr>
              <a:t/>
            </a:r>
            <a:br>
              <a:rPr lang="tr-TR" b="1" i="1" dirty="0" smtClean="0">
                <a:solidFill>
                  <a:srgbClr val="C00000"/>
                </a:solidFill>
              </a:rPr>
            </a:br>
            <a:r>
              <a:rPr lang="tr-TR" b="1" i="1" dirty="0" smtClean="0">
                <a:solidFill>
                  <a:schemeClr val="accent1">
                    <a:lumMod val="75000"/>
                  </a:schemeClr>
                </a:solidFill>
              </a:rPr>
              <a:t>	- Tüm sağlık sektörünün sorunu ?</a:t>
            </a:r>
            <a:br>
              <a:rPr lang="tr-TR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b="1" i="1" dirty="0" smtClean="0">
                <a:solidFill>
                  <a:schemeClr val="accent1">
                    <a:lumMod val="75000"/>
                  </a:schemeClr>
                </a:solidFill>
              </a:rPr>
              <a:t>	- Tıp merkezlerinin sorunu:</a:t>
            </a:r>
            <a:br>
              <a:rPr lang="tr-TR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b="1" i="1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tr-TR" b="1" i="1" dirty="0" smtClean="0">
                <a:solidFill>
                  <a:srgbClr val="009999"/>
                </a:solidFill>
              </a:rPr>
              <a:t>* Özel Hastanelere kıyasla ?</a:t>
            </a:r>
            <a:br>
              <a:rPr lang="tr-TR" b="1" i="1" dirty="0" smtClean="0">
                <a:solidFill>
                  <a:srgbClr val="009999"/>
                </a:solidFill>
              </a:rPr>
            </a:br>
            <a:r>
              <a:rPr lang="tr-TR" b="1" i="1" dirty="0" smtClean="0">
                <a:solidFill>
                  <a:srgbClr val="009999"/>
                </a:solidFill>
              </a:rPr>
              <a:t>		* Vakıf </a:t>
            </a:r>
            <a:r>
              <a:rPr lang="tr-TR" b="1" i="1" dirty="0" err="1" smtClean="0">
                <a:solidFill>
                  <a:srgbClr val="009999"/>
                </a:solidFill>
              </a:rPr>
              <a:t>üniv</a:t>
            </a:r>
            <a:r>
              <a:rPr lang="tr-TR" b="1" i="1" dirty="0" smtClean="0">
                <a:solidFill>
                  <a:srgbClr val="009999"/>
                </a:solidFill>
              </a:rPr>
              <a:t>. kıyasla ?</a:t>
            </a:r>
            <a:endParaRPr lang="tr-TR" dirty="0">
              <a:solidFill>
                <a:srgbClr val="009999"/>
              </a:solidFill>
            </a:endParaRPr>
          </a:p>
        </p:txBody>
      </p:sp>
      <p:pic>
        <p:nvPicPr>
          <p:cNvPr id="6" name="5 İçerik Yer Tutucusu" descr="sgk_1024x76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254" b="12843"/>
          <a:stretch>
            <a:fillRect/>
          </a:stretch>
        </p:blipFill>
        <p:spPr>
          <a:xfrm>
            <a:off x="251520" y="116632"/>
            <a:ext cx="3745382" cy="2160240"/>
          </a:xfrm>
        </p:spPr>
      </p:pic>
      <p:pic>
        <p:nvPicPr>
          <p:cNvPr id="5" name="Picture 2" descr="C:\Documents and Settings\İrfan\Desktop\tümsad logo.gif"/>
          <p:cNvPicPr>
            <a:picLocks noChangeAspect="1" noChangeArrowheads="1"/>
          </p:cNvPicPr>
          <p:nvPr/>
        </p:nvPicPr>
        <p:blipFill>
          <a:blip r:embed="rId3" cstate="print"/>
          <a:srcRect l="4360" t="29412" r="63663" b="24264"/>
          <a:stretch>
            <a:fillRect/>
          </a:stretch>
        </p:blipFill>
        <p:spPr bwMode="auto">
          <a:xfrm>
            <a:off x="8389714" y="6138000"/>
            <a:ext cx="754286" cy="7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tr-TR" b="1" i="1" dirty="0" smtClean="0">
                <a:solidFill>
                  <a:schemeClr val="accent1"/>
                </a:solidFill>
              </a:rPr>
              <a:t>Acil serviste sunulan hizmetlerin fatura edilememe sorunu: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b="1" dirty="0" smtClean="0">
                <a:solidFill>
                  <a:srgbClr val="009999"/>
                </a:solidFill>
              </a:rPr>
              <a:t>Acil serviste verilen hizmetler paket ücret olarak değil, özel hastanelerde olduğu gibi hizmet başı olarak fatura edilmelidir. </a:t>
            </a:r>
          </a:p>
          <a:p>
            <a:endParaRPr lang="tr-TR" b="1" dirty="0" smtClean="0">
              <a:solidFill>
                <a:srgbClr val="009999"/>
              </a:solidFill>
            </a:endParaRPr>
          </a:p>
          <a:p>
            <a:r>
              <a:rPr lang="tr-TR" b="1" dirty="0" smtClean="0">
                <a:solidFill>
                  <a:srgbClr val="009999"/>
                </a:solidFill>
              </a:rPr>
              <a:t>Yapılan işleme bakılmaksızın verilen </a:t>
            </a:r>
            <a:r>
              <a:rPr lang="tr-TR" b="1" dirty="0" smtClean="0">
                <a:solidFill>
                  <a:srgbClr val="C00000"/>
                </a:solidFill>
              </a:rPr>
              <a:t>20 TL.’</a:t>
            </a:r>
            <a:r>
              <a:rPr lang="tr-TR" b="1" dirty="0" err="1" smtClean="0">
                <a:solidFill>
                  <a:srgbClr val="C00000"/>
                </a:solidFill>
              </a:rPr>
              <a:t>lik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smtClean="0">
                <a:solidFill>
                  <a:srgbClr val="009999"/>
                </a:solidFill>
              </a:rPr>
              <a:t>paket ücret maliyetin çok altında kalmaktadır.</a:t>
            </a:r>
          </a:p>
          <a:p>
            <a:endParaRPr lang="tr-TR" dirty="0"/>
          </a:p>
        </p:txBody>
      </p:sp>
      <p:pic>
        <p:nvPicPr>
          <p:cNvPr id="5" name="Picture 2" descr="C:\Documents and Settings\İrfan\Desktop\tümsad logo.gif"/>
          <p:cNvPicPr>
            <a:picLocks noChangeAspect="1" noChangeArrowheads="1"/>
          </p:cNvPicPr>
          <p:nvPr/>
        </p:nvPicPr>
        <p:blipFill>
          <a:blip r:embed="rId2" cstate="print"/>
          <a:srcRect l="4360" t="29412" r="63663" b="24264"/>
          <a:stretch>
            <a:fillRect/>
          </a:stretch>
        </p:blipFill>
        <p:spPr bwMode="auto">
          <a:xfrm>
            <a:off x="8389714" y="6138000"/>
            <a:ext cx="754286" cy="7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320</Words>
  <Application>Microsoft Office PowerPoint</Application>
  <PresentationFormat>Ekran Gösterisi (4:3)</PresentationFormat>
  <Paragraphs>90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Slayt 1</vt:lpstr>
      <vt:lpstr>Sayılarla tıp merkezleri</vt:lpstr>
      <vt:lpstr>Slayt 3</vt:lpstr>
      <vt:lpstr>Her tıp merkezi küçük kurum mu ?</vt:lpstr>
      <vt:lpstr>Her tıp merkezi küçük kurum mu ?</vt:lpstr>
      <vt:lpstr>Avantajları</vt:lpstr>
      <vt:lpstr>Tıp Merkezlerinin Sorunları</vt:lpstr>
      <vt:lpstr>SUT’taki haksızlıklar giderilmeli  - Tüm sağlık sektörünün sorunu ?  - Tıp merkezlerinin sorunu:   * Özel Hastanelere kıyasla ?   * Vakıf üniv. kıyasla ?</vt:lpstr>
      <vt:lpstr>Acil serviste sunulan hizmetlerin fatura edilememe sorunu:</vt:lpstr>
      <vt:lpstr>Muayene ücretlerinin %20 -25 düşük olma sorunu</vt:lpstr>
      <vt:lpstr>Cezalardaki orantısızlık giderilmeli</vt:lpstr>
      <vt:lpstr>Katılım bedeli azaltılmalı</vt:lpstr>
      <vt:lpstr>Kan Uyuşmazlığı İlaçları fatura edilebilmeli</vt:lpstr>
      <vt:lpstr>Vakıf ve özel üniv. tanınmış ayrıcalık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cp:lastModifiedBy>PC</cp:lastModifiedBy>
  <cp:revision>78</cp:revision>
  <dcterms:modified xsi:type="dcterms:W3CDTF">2013-11-26T13:02:10Z</dcterms:modified>
</cp:coreProperties>
</file>